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89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7775575" cy="10907713"/>
  <p:notesSz cx="6735763" cy="98663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09B"/>
    <a:srgbClr val="E6E6E6"/>
    <a:srgbClr val="EA5E85"/>
    <a:srgbClr val="F19DB5"/>
    <a:srgbClr val="FFDE24"/>
    <a:srgbClr val="319CD7"/>
    <a:srgbClr val="1D96D5"/>
    <a:srgbClr val="FFDE25"/>
    <a:srgbClr val="F7ED8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中間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濃色 2 - アクセント 3/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濃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間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中間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淡色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660B408-B3CF-4A94-85FC-2B1E0A45F4A2}" styleName="濃色 2 - アクセント 1/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中間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3" autoAdjust="0"/>
    <p:restoredTop sz="99761" autoAdjust="0"/>
  </p:normalViewPr>
  <p:slideViewPr>
    <p:cSldViewPr snapToGrid="0">
      <p:cViewPr varScale="1">
        <p:scale>
          <a:sx n="46" d="100"/>
          <a:sy n="46" d="100"/>
        </p:scale>
        <p:origin x="2214" y="4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-2148" y="-10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19318" cy="493091"/>
          </a:xfrm>
          <a:prstGeom prst="rect">
            <a:avLst/>
          </a:prstGeom>
        </p:spPr>
        <p:txBody>
          <a:bodyPr vert="horz" lIns="85390" tIns="42696" rIns="85390" bIns="42696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989" y="1"/>
            <a:ext cx="2919318" cy="493091"/>
          </a:xfrm>
          <a:prstGeom prst="rect">
            <a:avLst/>
          </a:prstGeom>
        </p:spPr>
        <p:txBody>
          <a:bodyPr vert="horz" lIns="85390" tIns="42696" rIns="85390" bIns="42696" rtlCol="0"/>
          <a:lstStyle>
            <a:lvl1pPr algn="r">
              <a:defRPr sz="1000"/>
            </a:lvl1pPr>
          </a:lstStyle>
          <a:p>
            <a:fld id="{EA4C0380-2DE9-498B-B68D-60B46204BA80}" type="datetimeFigureOut">
              <a:rPr kumimoji="1" lang="ja-JP" altLang="en-US" smtClean="0"/>
              <a:t>2023/2/20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371730"/>
            <a:ext cx="2919318" cy="493090"/>
          </a:xfrm>
          <a:prstGeom prst="rect">
            <a:avLst/>
          </a:prstGeom>
        </p:spPr>
        <p:txBody>
          <a:bodyPr vert="horz" lIns="85390" tIns="42696" rIns="85390" bIns="42696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989" y="9371730"/>
            <a:ext cx="2919318" cy="493090"/>
          </a:xfrm>
          <a:prstGeom prst="rect">
            <a:avLst/>
          </a:prstGeom>
        </p:spPr>
        <p:txBody>
          <a:bodyPr vert="horz" lIns="85390" tIns="42696" rIns="85390" bIns="42696" rtlCol="0" anchor="b"/>
          <a:lstStyle>
            <a:lvl1pPr algn="r">
              <a:defRPr sz="1000"/>
            </a:lvl1pPr>
          </a:lstStyle>
          <a:p>
            <a:fld id="{78A262EF-70DF-4926-8929-0A60A2E81DC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18830" cy="495027"/>
          </a:xfrm>
          <a:prstGeom prst="rect">
            <a:avLst/>
          </a:prstGeom>
        </p:spPr>
        <p:txBody>
          <a:bodyPr vert="horz" lIns="90736" tIns="45369" rIns="90736" bIns="45369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81" y="3"/>
            <a:ext cx="2918830" cy="495027"/>
          </a:xfrm>
          <a:prstGeom prst="rect">
            <a:avLst/>
          </a:prstGeom>
        </p:spPr>
        <p:txBody>
          <a:bodyPr vert="horz" lIns="90736" tIns="45369" rIns="90736" bIns="45369" rtlCol="0"/>
          <a:lstStyle>
            <a:lvl1pPr algn="r">
              <a:defRPr sz="1000"/>
            </a:lvl1pPr>
          </a:lstStyle>
          <a:p>
            <a:fld id="{70F99883-74AE-4A2C-81B7-5B86A08198C0}" type="datetimeFigureOut">
              <a:rPr kumimoji="1" lang="ja-JP" altLang="en-US" smtClean="0"/>
              <a:t>2023/2/20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6" tIns="45369" rIns="90736" bIns="45369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8"/>
            <a:ext cx="5388610" cy="3884860"/>
          </a:xfrm>
          <a:prstGeom prst="rect">
            <a:avLst/>
          </a:prstGeom>
        </p:spPr>
        <p:txBody>
          <a:bodyPr vert="horz" lIns="90736" tIns="45369" rIns="90736" bIns="4536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371290"/>
            <a:ext cx="2918830" cy="495026"/>
          </a:xfrm>
          <a:prstGeom prst="rect">
            <a:avLst/>
          </a:prstGeom>
        </p:spPr>
        <p:txBody>
          <a:bodyPr vert="horz" lIns="90736" tIns="45369" rIns="90736" bIns="45369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81" y="9371290"/>
            <a:ext cx="2918830" cy="495026"/>
          </a:xfrm>
          <a:prstGeom prst="rect">
            <a:avLst/>
          </a:prstGeom>
        </p:spPr>
        <p:txBody>
          <a:bodyPr vert="horz" lIns="90736" tIns="45369" rIns="90736" bIns="45369" rtlCol="0" anchor="b"/>
          <a:lstStyle>
            <a:lvl1pPr algn="r">
              <a:defRPr sz="10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6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88938" y="10109200"/>
            <a:ext cx="1814512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38FA-7C4C-0845-BB42-5D9BC3AC2472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655888" y="10109200"/>
            <a:ext cx="2463800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572125" y="10109200"/>
            <a:ext cx="1814513" cy="581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2F2E7-AB93-3F46-A354-39B52B0BB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89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jpe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509B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425" y="6404971"/>
            <a:ext cx="7776000" cy="387039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-6963" y="-22883"/>
            <a:ext cx="7776000" cy="358842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円/楕円 20"/>
          <p:cNvSpPr/>
          <p:nvPr/>
        </p:nvSpPr>
        <p:spPr>
          <a:xfrm>
            <a:off x="88090" y="7648327"/>
            <a:ext cx="1726299" cy="1692000"/>
          </a:xfrm>
          <a:prstGeom prst="ellipse">
            <a:avLst/>
          </a:prstGeom>
          <a:solidFill>
            <a:srgbClr val="FFD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円/楕円 71"/>
          <p:cNvSpPr/>
          <p:nvPr/>
        </p:nvSpPr>
        <p:spPr>
          <a:xfrm>
            <a:off x="5813657" y="7713444"/>
            <a:ext cx="1921908" cy="1403925"/>
          </a:xfrm>
          <a:prstGeom prst="ellipse">
            <a:avLst/>
          </a:prstGeom>
          <a:solidFill>
            <a:srgbClr val="FFD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/楕円 70"/>
          <p:cNvSpPr/>
          <p:nvPr/>
        </p:nvSpPr>
        <p:spPr>
          <a:xfrm>
            <a:off x="3780743" y="7734650"/>
            <a:ext cx="1953042" cy="1517639"/>
          </a:xfrm>
          <a:prstGeom prst="ellipse">
            <a:avLst/>
          </a:prstGeom>
          <a:solidFill>
            <a:srgbClr val="FFD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円/楕円 69"/>
          <p:cNvSpPr/>
          <p:nvPr/>
        </p:nvSpPr>
        <p:spPr>
          <a:xfrm>
            <a:off x="1942637" y="7734651"/>
            <a:ext cx="1766345" cy="1609030"/>
          </a:xfrm>
          <a:prstGeom prst="ellipse">
            <a:avLst/>
          </a:prstGeom>
          <a:solidFill>
            <a:srgbClr val="FFD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7" name="直線コネクタ 36"/>
          <p:cNvCxnSpPr/>
          <p:nvPr/>
        </p:nvCxnSpPr>
        <p:spPr>
          <a:xfrm>
            <a:off x="455986" y="4994031"/>
            <a:ext cx="1476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444374" y="5373859"/>
            <a:ext cx="1476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object 18"/>
          <p:cNvSpPr txBox="1"/>
          <p:nvPr/>
        </p:nvSpPr>
        <p:spPr>
          <a:xfrm>
            <a:off x="-93975" y="7774216"/>
            <a:ext cx="1898839" cy="1033616"/>
          </a:xfrm>
          <a:prstGeom prst="rect">
            <a:avLst/>
          </a:prstGeom>
          <a:scene3d>
            <a:camera prst="orthographicFront">
              <a:rot lat="0" lon="60000" rev="0"/>
            </a:camera>
            <a:lightRig rig="threePt" dir="t"/>
          </a:scene3d>
        </p:spPr>
        <p:txBody>
          <a:bodyPr vert="horz" wrap="square" lIns="0" tIns="12700" rIns="0" bIns="0" rtlCol="0">
            <a:spAutoFit/>
          </a:bodyPr>
          <a:lstStyle/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■通年事業助成</a:t>
            </a: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ボランティア団体で年間を通して活動している！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-31217" y="9930481"/>
            <a:ext cx="7873467" cy="9793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object 22"/>
          <p:cNvSpPr txBox="1">
            <a:spLocks noChangeAspect="1"/>
          </p:cNvSpPr>
          <p:nvPr/>
        </p:nvSpPr>
        <p:spPr>
          <a:xfrm>
            <a:off x="100070" y="10254927"/>
            <a:ext cx="3868461" cy="64825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15"/>
              </a:spcBef>
            </a:pPr>
            <a:r>
              <a:rPr lang="ja-JP" altLang="en-US" sz="1000" b="1" spc="-5" dirty="0">
                <a:solidFill>
                  <a:schemeClr val="bg1"/>
                </a:solidFill>
                <a:latin typeface="MS PGothic"/>
                <a:cs typeface="MS PGothic"/>
              </a:rPr>
              <a:t>社会福祉法人</a:t>
            </a:r>
            <a:r>
              <a:rPr lang="ja-JP" altLang="en-US" sz="1800" b="1" spc="-5" dirty="0">
                <a:solidFill>
                  <a:schemeClr val="bg1"/>
                </a:solidFill>
                <a:latin typeface="MS PGothic"/>
                <a:cs typeface="MS PGothic"/>
              </a:rPr>
              <a:t>大田区社会福祉協議会</a:t>
            </a:r>
            <a:endParaRPr lang="en-US" altLang="ja-JP" sz="1800" b="1" spc="-5" dirty="0">
              <a:solidFill>
                <a:schemeClr val="bg1"/>
              </a:solidFill>
              <a:latin typeface="MS PGothic"/>
              <a:cs typeface="MS PGothic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r>
              <a:rPr lang="ja-JP" altLang="en-US" sz="1400" b="1" spc="-5" dirty="0">
                <a:solidFill>
                  <a:schemeClr val="bg1"/>
                </a:solidFill>
                <a:latin typeface="MS PGothic"/>
                <a:cs typeface="MS PGothic"/>
              </a:rPr>
              <a:t>おおた地域共生ボランティアセンター</a:t>
            </a:r>
            <a:endParaRPr sz="1400" b="1" dirty="0">
              <a:solidFill>
                <a:schemeClr val="bg1"/>
              </a:solidFill>
              <a:latin typeface="MS PGothic"/>
              <a:cs typeface="MS PGothic"/>
            </a:endParaRPr>
          </a:p>
        </p:txBody>
      </p:sp>
      <p:sp>
        <p:nvSpPr>
          <p:cNvPr id="44" name="object 24"/>
          <p:cNvSpPr txBox="1">
            <a:spLocks noChangeAspect="1"/>
          </p:cNvSpPr>
          <p:nvPr/>
        </p:nvSpPr>
        <p:spPr>
          <a:xfrm>
            <a:off x="3305171" y="10368751"/>
            <a:ext cx="3138742" cy="477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000" b="1" spc="7" baseline="2564" dirty="0">
                <a:solidFill>
                  <a:schemeClr val="bg1"/>
                </a:solidFill>
                <a:latin typeface="MS PGothic"/>
                <a:cs typeface="MS PGothic"/>
              </a:rPr>
              <a:t>TEL</a:t>
            </a:r>
            <a:r>
              <a:rPr lang="en-US" sz="3000" b="1" spc="7" baseline="2564" dirty="0">
                <a:solidFill>
                  <a:schemeClr val="bg1"/>
                </a:solidFill>
                <a:latin typeface="MS PGothic"/>
                <a:cs typeface="MS PGothic"/>
              </a:rPr>
              <a:t> </a:t>
            </a:r>
            <a:r>
              <a:rPr sz="3000" b="1" spc="-667" baseline="2564" dirty="0">
                <a:solidFill>
                  <a:schemeClr val="bg1"/>
                </a:solidFill>
                <a:latin typeface="MS PGothic"/>
                <a:cs typeface="MS PGothic"/>
              </a:rPr>
              <a:t> </a:t>
            </a:r>
            <a:r>
              <a:rPr sz="3000" b="1" spc="5" dirty="0">
                <a:solidFill>
                  <a:schemeClr val="bg1"/>
                </a:solidFill>
                <a:latin typeface="MS PGothic"/>
                <a:cs typeface="MS PGothic"/>
              </a:rPr>
              <a:t>03-</a:t>
            </a:r>
            <a:r>
              <a:rPr lang="en-US" altLang="ja-JP" sz="3000" b="1" spc="5" dirty="0">
                <a:solidFill>
                  <a:schemeClr val="bg1"/>
                </a:solidFill>
                <a:latin typeface="MS PGothic"/>
                <a:cs typeface="MS PGothic"/>
              </a:rPr>
              <a:t>3736</a:t>
            </a:r>
            <a:r>
              <a:rPr sz="3000" b="1" spc="5" dirty="0">
                <a:solidFill>
                  <a:schemeClr val="bg1"/>
                </a:solidFill>
                <a:latin typeface="MS PGothic"/>
                <a:cs typeface="MS PGothic"/>
              </a:rPr>
              <a:t>-</a:t>
            </a:r>
            <a:r>
              <a:rPr lang="en-US" altLang="ja-JP" sz="3000" b="1" spc="5" dirty="0">
                <a:solidFill>
                  <a:schemeClr val="bg1"/>
                </a:solidFill>
                <a:latin typeface="MS PGothic"/>
                <a:cs typeface="MS PGothic"/>
              </a:rPr>
              <a:t>5555</a:t>
            </a:r>
            <a:endParaRPr sz="3000" b="1" dirty="0">
              <a:solidFill>
                <a:schemeClr val="bg1"/>
              </a:solidFill>
              <a:latin typeface="MS PGothic"/>
              <a:cs typeface="MS PGothic"/>
            </a:endParaRPr>
          </a:p>
        </p:txBody>
      </p:sp>
      <p:sp>
        <p:nvSpPr>
          <p:cNvPr id="45" name="object 25"/>
          <p:cNvSpPr txBox="1">
            <a:spLocks noChangeAspect="1"/>
          </p:cNvSpPr>
          <p:nvPr/>
        </p:nvSpPr>
        <p:spPr>
          <a:xfrm>
            <a:off x="1609561" y="10028506"/>
            <a:ext cx="5000338" cy="246862"/>
          </a:xfrm>
          <a:prstGeom prst="rect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252000">
              <a:spcBef>
                <a:spcPts val="5"/>
              </a:spcBef>
            </a:pPr>
            <a:r>
              <a:rPr lang="ja-JP" altLang="en-US" sz="1600" b="1" spc="-45" dirty="0">
                <a:solidFill>
                  <a:schemeClr val="accent1"/>
                </a:solidFill>
                <a:latin typeface="MS PGothic"/>
                <a:cs typeface="MS PGothic"/>
              </a:rPr>
              <a:t>詳しい助成条件等は</a:t>
            </a:r>
            <a:r>
              <a:rPr lang="en-US" altLang="ja-JP" sz="1600" b="1" spc="-45" dirty="0">
                <a:solidFill>
                  <a:schemeClr val="accent1"/>
                </a:solidFill>
                <a:latin typeface="MS PGothic"/>
                <a:cs typeface="MS PGothic"/>
              </a:rPr>
              <a:t>HP</a:t>
            </a:r>
            <a:r>
              <a:rPr lang="ja-JP" altLang="en-US" sz="1600" b="1" spc="-45" dirty="0">
                <a:solidFill>
                  <a:schemeClr val="accent1"/>
                </a:solidFill>
                <a:latin typeface="MS PGothic"/>
                <a:cs typeface="MS PGothic"/>
              </a:rPr>
              <a:t>またはお問い合わせください。</a:t>
            </a:r>
            <a:endParaRPr lang="ja-JP" altLang="en-US" sz="1600" b="1" dirty="0">
              <a:solidFill>
                <a:schemeClr val="accent1"/>
              </a:solidFill>
              <a:latin typeface="MS PGothic"/>
              <a:cs typeface="MS PGothic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E63942E-3C13-42D2-9D7E-7A06D05E9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9643" l="10000" r="90000">
                        <a14:foregroundMark x1="48571" y1="7500" x2="53143" y2="99643"/>
                        <a14:foregroundMark x1="53714" y1="23929" x2="54857" y2="35000"/>
                        <a14:foregroundMark x1="43714" y1="22500" x2="43143" y2="36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4" y="8719737"/>
            <a:ext cx="1544181" cy="123534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FD9FAA3-708E-4003-8C4E-DCD02D45E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55" b="92364" l="10000" r="94286">
                        <a14:foregroundMark x1="27429" y1="12364" x2="27429" y2="91636"/>
                        <a14:foregroundMark x1="17429" y1="47273" x2="12000" y2="46545"/>
                        <a14:foregroundMark x1="70571" y1="17091" x2="75429" y2="90182"/>
                        <a14:foregroundMark x1="86000" y1="37091" x2="91714" y2="47273"/>
                        <a14:foregroundMark x1="86857" y1="25818" x2="89714" y2="46545"/>
                        <a14:foregroundMark x1="89714" y1="46545" x2="87429" y2="58545"/>
                        <a14:foregroundMark x1="71714" y1="63273" x2="66286" y2="82545"/>
                        <a14:foregroundMark x1="66286" y1="82545" x2="65429" y2="83636"/>
                        <a14:foregroundMark x1="78000" y1="61455" x2="69714" y2="77091"/>
                        <a14:foregroundMark x1="69714" y1="77091" x2="58000" y2="88364"/>
                        <a14:foregroundMark x1="58000" y1="88364" x2="58000" y2="88364"/>
                        <a14:foregroundMark x1="66857" y1="68000" x2="57429" y2="82182"/>
                        <a14:foregroundMark x1="57429" y1="82182" x2="56857" y2="91636"/>
                        <a14:foregroundMark x1="75429" y1="69455" x2="86857" y2="91636"/>
                        <a14:foregroundMark x1="85429" y1="70182" x2="91143" y2="85455"/>
                        <a14:foregroundMark x1="91143" y1="79636" x2="94286" y2="92364"/>
                        <a14:foregroundMark x1="65429" y1="72000" x2="60000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651" y="8773488"/>
            <a:ext cx="1465600" cy="123881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2E919DA-B578-47BC-A27D-6CA3723DDD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14" b="98929" l="10000" r="90000">
                        <a14:foregroundMark x1="51143" y1="3571" x2="59429" y2="41786"/>
                        <a14:foregroundMark x1="56857" y1="22500" x2="61143" y2="41071"/>
                        <a14:foregroundMark x1="47429" y1="23214" x2="41714" y2="46429"/>
                        <a14:foregroundMark x1="52571" y1="64643" x2="51714" y2="85357"/>
                        <a14:foregroundMark x1="51714" y1="85357" x2="54857" y2="98929"/>
                        <a14:foregroundMark x1="60000" y1="79286" x2="45143" y2="77500"/>
                        <a14:foregroundMark x1="45143" y1="77500" x2="44857" y2="76071"/>
                        <a14:foregroundMark x1="44857" y1="66071" x2="45714" y2="77857"/>
                        <a14:foregroundMark x1="54286" y1="39643" x2="50000" y2="56071"/>
                        <a14:foregroundMark x1="48571" y1="58214" x2="41714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969" y="8784155"/>
            <a:ext cx="1465600" cy="1172479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92775DA-B5D8-42C3-B684-D3C2D84303DA}"/>
              </a:ext>
            </a:extLst>
          </p:cNvPr>
          <p:cNvSpPr/>
          <p:nvPr/>
        </p:nvSpPr>
        <p:spPr>
          <a:xfrm>
            <a:off x="-14777" y="7197135"/>
            <a:ext cx="8225329" cy="384721"/>
          </a:xfrm>
          <a:prstGeom prst="rect">
            <a:avLst/>
          </a:prstGeom>
          <a:noFill/>
          <a:scene3d>
            <a:camera prst="orthographicFront">
              <a:rot lat="0" lon="60000" rev="0"/>
            </a:camera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9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地域福祉のために活動したい！</a:t>
            </a:r>
            <a:r>
              <a:rPr lang="ja-JP" altLang="en-US" sz="19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そんなあなたを応援する助成事業です。　</a:t>
            </a:r>
            <a:endParaRPr lang="en-US" altLang="ja-JP" sz="19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object 18">
            <a:extLst>
              <a:ext uri="{FF2B5EF4-FFF2-40B4-BE49-F238E27FC236}">
                <a16:creationId xmlns:a16="http://schemas.microsoft.com/office/drawing/2014/main" id="{52B3BC97-FF8A-475B-A1F6-0EF8ABD70C4B}"/>
              </a:ext>
            </a:extLst>
          </p:cNvPr>
          <p:cNvSpPr txBox="1"/>
          <p:nvPr/>
        </p:nvSpPr>
        <p:spPr>
          <a:xfrm>
            <a:off x="3640332" y="7950293"/>
            <a:ext cx="2204698" cy="789960"/>
          </a:xfrm>
          <a:prstGeom prst="rect">
            <a:avLst/>
          </a:prstGeom>
          <a:scene3d>
            <a:camera prst="orthographicFront">
              <a:rot lat="0" lon="60000" rev="0"/>
            </a:camera>
            <a:lightRig rig="threePt" dir="t"/>
          </a:scene3d>
        </p:spPr>
        <p:txBody>
          <a:bodyPr vert="horz" wrap="square" lIns="0" tIns="12700" rIns="0" bIns="0" rtlCol="0">
            <a:spAutoFit/>
          </a:bodyPr>
          <a:lstStyle/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■トライアル助成</a:t>
            </a:r>
            <a:endParaRPr lang="en-US" altLang="ja-JP" sz="1400" b="1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大田区でボランティア</a:t>
            </a:r>
            <a:endParaRPr lang="en-US" altLang="ja-JP" sz="1200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団体を立ち上げたい！</a:t>
            </a:r>
            <a:endParaRPr sz="1200" dirty="0">
              <a:solidFill>
                <a:srgbClr val="06509B"/>
              </a:solidFill>
              <a:latin typeface="MS PGothic"/>
              <a:cs typeface="MS PGothic"/>
            </a:endParaRPr>
          </a:p>
        </p:txBody>
      </p:sp>
      <p:sp>
        <p:nvSpPr>
          <p:cNvPr id="51" name="object 18">
            <a:extLst>
              <a:ext uri="{FF2B5EF4-FFF2-40B4-BE49-F238E27FC236}">
                <a16:creationId xmlns:a16="http://schemas.microsoft.com/office/drawing/2014/main" id="{5B0440C5-7BA6-4187-B9F3-63E51C4AA149}"/>
              </a:ext>
            </a:extLst>
          </p:cNvPr>
          <p:cNvSpPr txBox="1"/>
          <p:nvPr/>
        </p:nvSpPr>
        <p:spPr>
          <a:xfrm>
            <a:off x="1751470" y="7879534"/>
            <a:ext cx="1917942" cy="789960"/>
          </a:xfrm>
          <a:prstGeom prst="rect">
            <a:avLst/>
          </a:prstGeom>
          <a:scene3d>
            <a:camera prst="orthographicFront">
              <a:rot lat="0" lon="60000" rev="0"/>
            </a:camera>
            <a:lightRig rig="threePt" dir="t"/>
          </a:scene3d>
        </p:spPr>
        <p:txBody>
          <a:bodyPr vert="horz" wrap="square" lIns="0" tIns="12700" rIns="0" bIns="0" rtlCol="0">
            <a:spAutoFit/>
          </a:bodyPr>
          <a:lstStyle/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■イベント助成</a:t>
            </a:r>
            <a:endParaRPr lang="en-US" altLang="ja-JP" sz="1400" b="1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子育て世代を集めた</a:t>
            </a:r>
            <a:endParaRPr lang="en-US" altLang="ja-JP" sz="1200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イベントをやりたい！</a:t>
            </a:r>
            <a:endParaRPr sz="1200" dirty="0">
              <a:solidFill>
                <a:srgbClr val="06509B"/>
              </a:solidFill>
              <a:latin typeface="MS PGothic"/>
              <a:cs typeface="MS PGothic"/>
            </a:endParaRPr>
          </a:p>
        </p:txBody>
      </p:sp>
      <p:sp>
        <p:nvSpPr>
          <p:cNvPr id="52" name="object 18">
            <a:extLst>
              <a:ext uri="{FF2B5EF4-FFF2-40B4-BE49-F238E27FC236}">
                <a16:creationId xmlns:a16="http://schemas.microsoft.com/office/drawing/2014/main" id="{D0065474-8D84-4996-AA71-5025FF9E3122}"/>
              </a:ext>
            </a:extLst>
          </p:cNvPr>
          <p:cNvSpPr txBox="1"/>
          <p:nvPr/>
        </p:nvSpPr>
        <p:spPr>
          <a:xfrm>
            <a:off x="5652394" y="7815844"/>
            <a:ext cx="2189856" cy="1066959"/>
          </a:xfrm>
          <a:prstGeom prst="rect">
            <a:avLst/>
          </a:prstGeom>
          <a:scene3d>
            <a:camera prst="orthographicFront">
              <a:rot lat="0" lon="60000" rev="0"/>
            </a:camera>
            <a:lightRig rig="threePt" dir="t"/>
          </a:scene3d>
        </p:spPr>
        <p:txBody>
          <a:bodyPr vert="horz" wrap="square" lIns="0" tIns="12700" rIns="0" bIns="0" rtlCol="0">
            <a:spAutoFit/>
          </a:bodyPr>
          <a:lstStyle/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■</a:t>
            </a:r>
            <a:r>
              <a:rPr lang="en-US" altLang="ja-JP" sz="1400" b="1" dirty="0">
                <a:solidFill>
                  <a:srgbClr val="06509B"/>
                </a:solidFill>
                <a:latin typeface="MS PGothic"/>
                <a:cs typeface="MS PGothic"/>
              </a:rPr>
              <a:t>『</a:t>
            </a: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つどいの場</a:t>
            </a:r>
            <a:r>
              <a:rPr lang="en-US" altLang="ja-JP" sz="1400" b="1" dirty="0">
                <a:solidFill>
                  <a:srgbClr val="06509B"/>
                </a:solidFill>
                <a:latin typeface="MS PGothic"/>
                <a:cs typeface="MS PGothic"/>
              </a:rPr>
              <a:t>』</a:t>
            </a: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400" b="1" dirty="0">
                <a:solidFill>
                  <a:srgbClr val="06509B"/>
                </a:solidFill>
                <a:latin typeface="MS PGothic"/>
                <a:cs typeface="MS PGothic"/>
              </a:rPr>
              <a:t>　　運営支援事業</a:t>
            </a:r>
            <a:endParaRPr lang="en-US" altLang="ja-JP" sz="1400" b="1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仲間で週一回集まって、</a:t>
            </a:r>
            <a:endParaRPr lang="en-US" altLang="ja-JP" sz="1200" dirty="0">
              <a:solidFill>
                <a:srgbClr val="06509B"/>
              </a:solidFill>
              <a:latin typeface="MS PGothic"/>
              <a:cs typeface="MS PGothic"/>
            </a:endParaRPr>
          </a:p>
          <a:p>
            <a:pPr marL="390525">
              <a:lnSpc>
                <a:spcPts val="1964"/>
              </a:lnSpc>
              <a:spcBef>
                <a:spcPts val="100"/>
              </a:spcBef>
            </a:pPr>
            <a:r>
              <a:rPr lang="ja-JP" altLang="en-US" sz="1200" dirty="0">
                <a:solidFill>
                  <a:srgbClr val="06509B"/>
                </a:solidFill>
                <a:latin typeface="MS PGothic"/>
                <a:cs typeface="MS PGothic"/>
              </a:rPr>
              <a:t>健康教室を開きたい！</a:t>
            </a:r>
            <a:endParaRPr lang="en-US" altLang="ja-JP" sz="1200" b="1" dirty="0">
              <a:solidFill>
                <a:srgbClr val="06509B"/>
              </a:solidFill>
              <a:latin typeface="MS PGothic"/>
              <a:cs typeface="MS PGothic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8E1CDA4-AB29-4040-8059-38F70654E6A3}"/>
              </a:ext>
            </a:extLst>
          </p:cNvPr>
          <p:cNvGrpSpPr/>
          <p:nvPr/>
        </p:nvGrpSpPr>
        <p:grpSpPr>
          <a:xfrm>
            <a:off x="124939" y="10021859"/>
            <a:ext cx="1506126" cy="384914"/>
            <a:chOff x="1028949" y="10003372"/>
            <a:chExt cx="1506126" cy="39144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7C9E7ED-667D-4C84-82CF-47382ECFE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140" b="89535" l="2778" r="96667">
                          <a14:foregroundMark x1="2778" y1="20930" x2="85000" y2="36047"/>
                          <a14:foregroundMark x1="66944" y1="33721" x2="86389" y2="33721"/>
                          <a14:foregroundMark x1="82778" y1="20930" x2="74167" y2="25581"/>
                          <a14:foregroundMark x1="88611" y1="25581" x2="96389" y2="76744"/>
                          <a14:foregroundMark x1="96389" y1="76744" x2="96667" y2="767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28949" y="10035016"/>
              <a:ext cx="1506126" cy="359797"/>
            </a:xfrm>
            <a:prstGeom prst="rect">
              <a:avLst/>
            </a:prstGeom>
          </p:spPr>
        </p:pic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F86A78D2-5DD1-4E0E-ACA2-302AF2881C9F}"/>
                </a:ext>
              </a:extLst>
            </p:cNvPr>
            <p:cNvSpPr/>
            <p:nvPr/>
          </p:nvSpPr>
          <p:spPr>
            <a:xfrm>
              <a:off x="1055977" y="10003372"/>
              <a:ext cx="108234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1400" b="1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大田　社協</a:t>
              </a:r>
            </a:p>
          </p:txBody>
        </p:sp>
      </p:grp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EAC537E-A8F0-4EB9-8C06-293A26375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86780"/>
              </p:ext>
            </p:extLst>
          </p:nvPr>
        </p:nvGraphicFramePr>
        <p:xfrm>
          <a:off x="-5729" y="2643068"/>
          <a:ext cx="7781304" cy="44871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81132">
                  <a:extLst>
                    <a:ext uri="{9D8B030D-6E8A-4147-A177-3AD203B41FA5}">
                      <a16:colId xmlns:a16="http://schemas.microsoft.com/office/drawing/2014/main" val="1050483168"/>
                    </a:ext>
                  </a:extLst>
                </a:gridCol>
                <a:gridCol w="1376102">
                  <a:extLst>
                    <a:ext uri="{9D8B030D-6E8A-4147-A177-3AD203B41FA5}">
                      <a16:colId xmlns:a16="http://schemas.microsoft.com/office/drawing/2014/main" val="127916343"/>
                    </a:ext>
                  </a:extLst>
                </a:gridCol>
                <a:gridCol w="1370158">
                  <a:extLst>
                    <a:ext uri="{9D8B030D-6E8A-4147-A177-3AD203B41FA5}">
                      <a16:colId xmlns:a16="http://schemas.microsoft.com/office/drawing/2014/main" val="3643027026"/>
                    </a:ext>
                  </a:extLst>
                </a:gridCol>
                <a:gridCol w="1507611">
                  <a:extLst>
                    <a:ext uri="{9D8B030D-6E8A-4147-A177-3AD203B41FA5}">
                      <a16:colId xmlns:a16="http://schemas.microsoft.com/office/drawing/2014/main" val="574813276"/>
                    </a:ext>
                  </a:extLst>
                </a:gridCol>
                <a:gridCol w="1575781">
                  <a:extLst>
                    <a:ext uri="{9D8B030D-6E8A-4147-A177-3AD203B41FA5}">
                      <a16:colId xmlns:a16="http://schemas.microsoft.com/office/drawing/2014/main" val="1611954979"/>
                    </a:ext>
                  </a:extLst>
                </a:gridCol>
                <a:gridCol w="1370520">
                  <a:extLst>
                    <a:ext uri="{9D8B030D-6E8A-4147-A177-3AD203B41FA5}">
                      <a16:colId xmlns:a16="http://schemas.microsoft.com/office/drawing/2014/main" val="2875191273"/>
                    </a:ext>
                  </a:extLst>
                </a:gridCol>
              </a:tblGrid>
              <a:tr h="337906">
                <a:tc rowSpan="2">
                  <a:txBody>
                    <a:bodyPr/>
                    <a:lstStyle/>
                    <a:p>
                      <a:pPr algn="ctr"/>
                      <a:endParaRPr kumimoji="1" lang="ja-JP" altLang="en-US" sz="2000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地域福祉活動団体支援事業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「つどいの場」運営支援事業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0007765"/>
                  </a:ext>
                </a:extLst>
              </a:tr>
              <a:tr h="52781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①通年事業</a:t>
                      </a:r>
                      <a:endParaRPr kumimoji="1" lang="en-US" altLang="ja-JP" sz="1400" b="0" dirty="0">
                        <a:solidFill>
                          <a:schemeClr val="bg1"/>
                        </a:solidFill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助成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②イベント助成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③トライアル助成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「つどいの場」</a:t>
                      </a:r>
                      <a:endParaRPr kumimoji="1" lang="en-US" altLang="ja-JP" sz="1400" b="0" dirty="0">
                        <a:solidFill>
                          <a:schemeClr val="bg1"/>
                        </a:solidFill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活動助成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「つどいの場」</a:t>
                      </a:r>
                      <a:endParaRPr kumimoji="1" lang="en-US" altLang="ja-JP" sz="1400" b="0" dirty="0">
                        <a:solidFill>
                          <a:schemeClr val="bg1"/>
                        </a:solidFill>
                        <a:latin typeface="HGP創英角ｺﾞｼｯｸUB" panose="020B0A00000000000000" pitchFamily="50" charset="-128"/>
                        <a:ea typeface="HGP創英角ｺﾞｼｯｸUB" panose="020B0A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保険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261819"/>
                  </a:ext>
                </a:extLst>
              </a:tr>
              <a:tr h="16280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内容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カ月以上活動実績があり年間を通じて行う</a:t>
                      </a:r>
                      <a:r>
                        <a:rPr kumimoji="1" lang="ja-JP" altLang="en-US" sz="14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地域福祉活動の経費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に対する助成。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地域福祉の推進を目的として区内で開催する</a:t>
                      </a:r>
                      <a:r>
                        <a:rPr kumimoji="1" lang="ja-JP" altLang="en-US" sz="1400" b="1" u="sng" dirty="0"/>
                        <a:t>イベント経費</a:t>
                      </a:r>
                      <a:r>
                        <a:rPr kumimoji="1" lang="ja-JP" altLang="en-US" sz="1400" dirty="0"/>
                        <a:t>を助成。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/>
                        <a:t>地域福祉推の進</a:t>
                      </a:r>
                      <a:r>
                        <a:rPr kumimoji="1" lang="ja-JP" altLang="en-US" sz="1400" dirty="0"/>
                        <a:t>を目的に行う事業を助成申請年度に</a:t>
                      </a:r>
                      <a:r>
                        <a:rPr kumimoji="1" lang="ja-JP" altLang="en-US" sz="1400" b="1" u="sng" dirty="0"/>
                        <a:t>新たに立ち上げる際の経費</a:t>
                      </a:r>
                      <a:r>
                        <a:rPr kumimoji="1" lang="ja-JP" altLang="en-US" sz="1400" dirty="0"/>
                        <a:t>を助成。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身近な場所で継続的に行う住民主体の</a:t>
                      </a:r>
                      <a:r>
                        <a:rPr kumimoji="1" lang="ja-JP" altLang="en-US" sz="1400" b="1" u="sng" dirty="0"/>
                        <a:t>「つどいの場」の活動経費</a:t>
                      </a:r>
                      <a:r>
                        <a:rPr kumimoji="1" lang="ja-JP" altLang="en-US" sz="1400" dirty="0"/>
                        <a:t>を助成。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住民主体の「つどいの場」の活動を</a:t>
                      </a:r>
                      <a:r>
                        <a:rPr kumimoji="1" lang="ja-JP" altLang="en-US" sz="1400" b="0" u="none" dirty="0"/>
                        <a:t>安全に実施できるよう支援。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018632"/>
                  </a:ext>
                </a:extLst>
              </a:tr>
              <a:tr h="11673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助成額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年度１０万円以内の助成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年度２０万円</a:t>
                      </a:r>
                      <a:endParaRPr kumimoji="1" lang="en-US" altLang="ja-JP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以内の助成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月１～３回活動</a:t>
                      </a:r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年度３万円以内</a:t>
                      </a:r>
                      <a:endParaRPr kumimoji="1" lang="en-US" altLang="ja-JP" sz="1400" dirty="0"/>
                    </a:p>
                    <a:p>
                      <a:pPr algn="l"/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月４回以上活動</a:t>
                      </a:r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年度５万円以内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サロン保険代を社協が負担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911567"/>
                  </a:ext>
                </a:extLst>
              </a:tr>
              <a:tr h="8260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HGP創英角ｺﾞｼｯｸUB" panose="020B0A00000000000000" pitchFamily="50" charset="-128"/>
                          <a:ea typeface="HGP創英角ｺﾞｼｯｸUB" panose="020B0A00000000000000" pitchFamily="50" charset="-128"/>
                        </a:rPr>
                        <a:t>募集期間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令和５年４月５日（水）～４月</a:t>
                      </a:r>
                      <a:r>
                        <a:rPr kumimoji="1" lang="en-US" altLang="ja-JP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27</a:t>
                      </a:r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日（木）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令和５年３月１日～随時募集</a:t>
                      </a:r>
                      <a:endParaRPr kumimoji="1" lang="en-US" altLang="ja-JP" sz="1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190064"/>
                  </a:ext>
                </a:extLst>
              </a:tr>
            </a:tbl>
          </a:graphicData>
        </a:graphic>
      </p:graphicFrame>
      <p:pic>
        <p:nvPicPr>
          <p:cNvPr id="18" name="図 17">
            <a:extLst>
              <a:ext uri="{FF2B5EF4-FFF2-40B4-BE49-F238E27FC236}">
                <a16:creationId xmlns:a16="http://schemas.microsoft.com/office/drawing/2014/main" id="{E559C5B4-0E83-44AE-ABD1-01D42FD5BB5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7861" y="8794913"/>
            <a:ext cx="1465601" cy="1172481"/>
          </a:xfrm>
          <a:prstGeom prst="rect">
            <a:avLst/>
          </a:prstGeom>
        </p:spPr>
      </p:pic>
      <p:pic>
        <p:nvPicPr>
          <p:cNvPr id="41" name="図 40" descr="ソース画像を表示">
            <a:extLst>
              <a:ext uri="{FF2B5EF4-FFF2-40B4-BE49-F238E27FC236}">
                <a16:creationId xmlns:a16="http://schemas.microsoft.com/office/drawing/2014/main" id="{D75CAD4C-EAA5-4FC6-9A5A-33C16215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17" y="-456085"/>
            <a:ext cx="4329300" cy="156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6418C89-FEFE-42F9-9167-F368A475EE0F}"/>
              </a:ext>
            </a:extLst>
          </p:cNvPr>
          <p:cNvSpPr/>
          <p:nvPr/>
        </p:nvSpPr>
        <p:spPr>
          <a:xfrm>
            <a:off x="1193986" y="35589"/>
            <a:ext cx="46778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0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明朝E" panose="02020800000000000000" pitchFamily="18" charset="-128"/>
                <a:ea typeface="HGP明朝E" panose="02020800000000000000" pitchFamily="18" charset="-128"/>
              </a:rPr>
              <a:t>歳末たすけあい・地域ふれあい募金による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A7C2F83-1157-1701-EE87-CF9C3A403C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86098" y="9957726"/>
            <a:ext cx="927272" cy="927272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DB6E05F-D5E7-26D1-A0F7-504DB6258218}"/>
              </a:ext>
            </a:extLst>
          </p:cNvPr>
          <p:cNvSpPr/>
          <p:nvPr/>
        </p:nvSpPr>
        <p:spPr>
          <a:xfrm>
            <a:off x="211687" y="651551"/>
            <a:ext cx="7219949" cy="2554545"/>
          </a:xfrm>
          <a:prstGeom prst="rect">
            <a:avLst/>
          </a:prstGeom>
          <a:noFill/>
          <a:scene3d>
            <a:camera prst="orthographicFront">
              <a:rot lat="0" lon="60001" rev="0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令和５年度</a:t>
            </a:r>
            <a:endParaRPr lang="en-US" altLang="ja-JP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ja-JP" alt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地域福祉活動団体支援事業</a:t>
            </a:r>
            <a:endParaRPr lang="en-US" altLang="ja-JP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ja-JP" alt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　　　　　及び</a:t>
            </a:r>
            <a:endParaRPr lang="en-US" altLang="ja-JP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ja-JP" alt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「つどいの場」運営支援事業</a:t>
            </a:r>
            <a:r>
              <a:rPr lang="ja-JP" altLang="en-U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のご案内</a:t>
            </a:r>
            <a:endParaRPr lang="en-US" altLang="ja-JP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ja-JP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7D25F55-D8A9-CA6E-3616-8D47856A38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3611" y="751622"/>
            <a:ext cx="1364830" cy="1166954"/>
          </a:xfrm>
          <a:prstGeom prst="rect">
            <a:avLst/>
          </a:prstGeom>
        </p:spPr>
      </p:pic>
      <p:sp>
        <p:nvSpPr>
          <p:cNvPr id="2" name="object 24">
            <a:extLst>
              <a:ext uri="{FF2B5EF4-FFF2-40B4-BE49-F238E27FC236}">
                <a16:creationId xmlns:a16="http://schemas.microsoft.com/office/drawing/2014/main" id="{4E01BB63-BB8E-3D7C-09D1-A1497E7996AB}"/>
              </a:ext>
            </a:extLst>
          </p:cNvPr>
          <p:cNvSpPr txBox="1">
            <a:spLocks noChangeAspect="1"/>
          </p:cNvSpPr>
          <p:nvPr/>
        </p:nvSpPr>
        <p:spPr>
          <a:xfrm>
            <a:off x="3330353" y="10303252"/>
            <a:ext cx="3138742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ja-JP" altLang="en-US" sz="1200" b="1" dirty="0">
                <a:solidFill>
                  <a:schemeClr val="bg1"/>
                </a:solidFill>
                <a:latin typeface="MS PGothic"/>
                <a:cs typeface="MS PGothic"/>
              </a:rPr>
              <a:t>住所　大田区西蒲田</a:t>
            </a:r>
            <a:r>
              <a:rPr lang="en-US" altLang="ja-JP" sz="1200" b="1" dirty="0">
                <a:solidFill>
                  <a:schemeClr val="bg1"/>
                </a:solidFill>
                <a:latin typeface="MS PGothic"/>
                <a:cs typeface="MS PGothic"/>
              </a:rPr>
              <a:t>7-49-2</a:t>
            </a:r>
            <a:endParaRPr sz="1200" b="1" dirty="0">
              <a:solidFill>
                <a:schemeClr val="bg1"/>
              </a:solidFill>
              <a:latin typeface="MS PGothic"/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06270697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スカイ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326</Words>
  <Application>Microsoft Office PowerPoint</Application>
  <PresentationFormat>ユーザー設定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HGP明朝E</vt:lpstr>
      <vt:lpstr>Meiryo UI</vt:lpstr>
      <vt:lpstr>MS PGothic</vt:lpstr>
      <vt:lpstr>Arial</vt:lpstr>
      <vt:lpstr>Calibri</vt:lpstr>
      <vt:lpstr>News Gothic MT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2017-01-20T02:56:24Z</dcterms:created>
  <dcterms:modified xsi:type="dcterms:W3CDTF">2023-02-20T07:12:47Z</dcterms:modified>
</cp:coreProperties>
</file>